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70" r:id="rId6"/>
    <p:sldId id="273" r:id="rId7"/>
    <p:sldId id="275" r:id="rId8"/>
    <p:sldId id="276" r:id="rId9"/>
    <p:sldId id="280" r:id="rId10"/>
    <p:sldId id="271" r:id="rId11"/>
    <p:sldId id="278" r:id="rId12"/>
    <p:sldId id="261" r:id="rId13"/>
    <p:sldId id="274" r:id="rId14"/>
    <p:sldId id="263" r:id="rId15"/>
    <p:sldId id="279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детей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0.3500000000000002</c:v>
                </c:pt>
                <c:pt idx="1">
                  <c:v>0.5800000000000004</c:v>
                </c:pt>
                <c:pt idx="2">
                  <c:v>0.87000000000000044</c:v>
                </c:pt>
              </c:numCache>
            </c:numRef>
          </c:val>
          <c:shape val="pyramid"/>
        </c:ser>
        <c:shape val="box"/>
        <c:axId val="49404928"/>
        <c:axId val="45779584"/>
        <c:axId val="49439168"/>
      </c:bar3DChart>
      <c:catAx>
        <c:axId val="49404928"/>
        <c:scaling>
          <c:orientation val="minMax"/>
        </c:scaling>
        <c:axPos val="b"/>
        <c:tickLblPos val="nextTo"/>
        <c:crossAx val="45779584"/>
        <c:crosses val="autoZero"/>
        <c:auto val="1"/>
        <c:lblAlgn val="ctr"/>
        <c:lblOffset val="100"/>
      </c:catAx>
      <c:valAx>
        <c:axId val="45779584"/>
        <c:scaling>
          <c:orientation val="minMax"/>
        </c:scaling>
        <c:axPos val="l"/>
        <c:majorGridlines/>
        <c:numFmt formatCode="0%" sourceLinked="1"/>
        <c:tickLblPos val="nextTo"/>
        <c:crossAx val="49404928"/>
        <c:crosses val="autoZero"/>
        <c:crossBetween val="between"/>
      </c:valAx>
      <c:serAx>
        <c:axId val="49439168"/>
        <c:scaling>
          <c:orientation val="minMax"/>
        </c:scaling>
        <c:axPos val="b"/>
        <c:tickLblPos val="nextTo"/>
        <c:crossAx val="4577958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C67E-07E3-484A-AF45-C2672DC84181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BBA07-4166-4775-98E3-73AADA7C2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BBA07-4166-4775-98E3-73AADA7C22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veselyie-rebyata-shablon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424936" cy="5760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№55 комбинированного вида»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Ухта, Республика Коми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04856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помощи родителям  (законным представителям) посредством организация дополнительных образовательных услуг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МДОУ «Д/с №55»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Махоткина Елена Сергеевна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6093296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г. Ухта,  2016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Autofit/>
          </a:bodyPr>
          <a:lstStyle/>
          <a:p>
            <a:pPr lvl="0" indent="363538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услуги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дошкольного образовательного учреждения «Детский сад №55 комбинированного вида»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068960"/>
            <a:ext cx="79780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4221088"/>
            <a:ext cx="830160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635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412776"/>
            <a:ext cx="4104456" cy="698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Бесплатные образовательные услуги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420888"/>
            <a:ext cx="367240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Естественнонаучное направление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797152"/>
            <a:ext cx="367240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Социально-педагогическое направление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573016"/>
            <a:ext cx="367240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Художественное направление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4941168"/>
            <a:ext cx="3600400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Графика для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492896"/>
            <a:ext cx="3600400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Экология и дети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3140968"/>
            <a:ext cx="360040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Волшебная ниточка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4149080"/>
            <a:ext cx="360040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детей с ОВЗ Веселые бусинки (бисероплетение)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645024"/>
            <a:ext cx="360040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Волшебный квадратик (оригами)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5445224"/>
            <a:ext cx="3600400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Веселые буквы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11960" y="2636912"/>
            <a:ext cx="3600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211960" y="3356992"/>
            <a:ext cx="36004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11960" y="3789040"/>
            <a:ext cx="360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7" idx="0"/>
          </p:cNvCxnSpPr>
          <p:nvPr/>
        </p:nvCxnSpPr>
        <p:spPr>
          <a:xfrm>
            <a:off x="4139952" y="3933056"/>
            <a:ext cx="406388" cy="288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11960" y="5085184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11960" y="5229200"/>
            <a:ext cx="504056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19"/>
            <a:ext cx="9144000" cy="6865619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932040" y="404664"/>
            <a:ext cx="3456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«Волшебная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ниточка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</a:p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(для детей 6-7 лет)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260648"/>
            <a:ext cx="3456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«Экология и дети» </a:t>
            </a:r>
          </a:p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(для детей 5-7 лет)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8064" y="3501008"/>
            <a:ext cx="3456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«Волшебный квадратик» для детей 5-7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лет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3501008"/>
            <a:ext cx="367240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«Веселые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бусинки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</a:p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(для детей с ОВЗ)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C:\Users\user\Desktop\Кружки\Волшебная ниточка\в нит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00808"/>
            <a:ext cx="2438400" cy="163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user\Desktop\Кружки\Волшебный квадратик\В квадрат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869160"/>
            <a:ext cx="2808312" cy="15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user\Desktop\Кружки\Экология кружок\кружок эко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484784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user\Desktop\Кружки\бисер\бисе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581128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96144"/>
          </a:xfrm>
        </p:spPr>
        <p:txBody>
          <a:bodyPr>
            <a:normAutofit/>
          </a:bodyPr>
          <a:lstStyle/>
          <a:p>
            <a:pPr lvl="0" indent="363538" algn="ctr">
              <a:spcBef>
                <a:spcPts val="6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(законными представителями) воспитанников в рамках дополнительных образовательных услуг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004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распространение информационных буклетов среди родителей воспитанников,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размещение информации на сайте детского сада, 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выступление на общем родительском собрании руководителей дополнительных образовательных услуг, 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открытые просмотры занятий,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консультации руководителей дополнительных образовательных услуг,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отчетный концерт.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Autofit/>
          </a:bodyPr>
          <a:lstStyle/>
          <a:p>
            <a:pPr lvl="0" indent="363538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услуги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дошкольного образовательного учреждения «Детский сад №55 комбинированного вида»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068960"/>
            <a:ext cx="79780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4221088"/>
            <a:ext cx="830160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635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1196752"/>
            <a:ext cx="5256584" cy="698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Консультационный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(ст. 64, п.3 ФЗ №273 «Об образовании в РФ»)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132856"/>
            <a:ext cx="8640960" cy="2448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3635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-  оказание консультативной, психолого-педагогической помощи родителям (законным представителям) по различным вопросам воспитания, обучения и развития, профилактике физических, интеллектуальных и эмоционально-личностных перегрузок детей, не посещающих дошкольное образовательное учреждение. В рамках "Консультационного центра" осуществляется преемственность семейного и общественного воспитания и поддержка всестороннего развития личности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725144"/>
            <a:ext cx="5184576" cy="19168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3635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Специалистами консультационного центра являются педагог-психолог, учитель-логопед, воспитатель. </a:t>
            </a:r>
          </a:p>
          <a:p>
            <a:pPr indent="36353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График работы консультационного центра: вторник (с 13.00 до 15.00), среда (с 18.00 до 19.00), суббота (с 9.00 до 12.00).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64096"/>
          </a:xfrm>
        </p:spPr>
        <p:txBody>
          <a:bodyPr>
            <a:normAutofit/>
          </a:bodyPr>
          <a:lstStyle/>
          <a:p>
            <a:pPr lvl="0" indent="363538">
              <a:spcBef>
                <a:spcPts val="6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Охват воспитанников МДОУ «Д/с №55», посещающих дополнительные образовательные услуги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8312" y="1268760"/>
          <a:ext cx="8352159" cy="511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64096"/>
          </a:xfrm>
        </p:spPr>
        <p:txBody>
          <a:bodyPr>
            <a:normAutofit/>
          </a:bodyPr>
          <a:lstStyle/>
          <a:p>
            <a:pPr lvl="0" indent="363538">
              <a:spcBef>
                <a:spcPts val="6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услуг представляет собой систему, которая позволяет: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Во-первых, реализовать право ребенка на вариативное образование, направленное на развитие личности, талантов, умственных и физических способностей ребенка в их самом полном объеме;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Во-вторых, реализовать право родителей (законных представителей) детей дошкольного возраста, обеспечивающих получение детьми дошкольного образования в форме семейного образования, на получение методической, психолого-педагогической, консультативной помощи без взимания платы;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В-третьих, предоставлять родителям (законным представителям) возможность выбора услуг, учитывая интересы своего ребенка;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и наконец, в-четвертых, учитывать запросы родителей (законных представителей) воспитанников, тем самым оказывая им помощь и осуществляя поддержку в воспитании детей, охране и укреплении их физического и психического здоровья детей, в развитии индивидуальных способностей и необходимой коррекции нарушений их развития.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19"/>
            <a:ext cx="9144000" cy="686561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Autofit/>
          </a:bodyPr>
          <a:lstStyle/>
          <a:p>
            <a:pPr indent="363538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Конвенция 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одобрена Генеральной Ассамблеей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ноября 1989 года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вступила в силу для СССР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сентября 1990 года 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363538" algn="just">
              <a:buNone/>
            </a:pP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Статья 29 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Государства-участники соглашаются в том, что образование ребенка должно быть направлено на: </a:t>
            </a:r>
          </a:p>
          <a:p>
            <a:pPr marL="0" indent="363538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личности, талантов и умственных и физических способностей ребенка в их самом полном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объеме….</a:t>
            </a:r>
          </a:p>
          <a:p>
            <a:pPr marL="0" indent="363538" algn="just">
              <a:buNone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18 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Государства-участники предпринимают все возможные усилия к тому, чтобы обеспечить признание принципа общей и одинаковой ответственности обоих родителей за воспитание и развитие ребенка.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Родители или в соответствующих случаях законные опекуны несут основную ответственность за воспитание и развитие ребенка. Наилучшие интересы ребенка являются предметом их основной заботы. </a:t>
            </a:r>
          </a:p>
          <a:p>
            <a:pPr marL="0" indent="363538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В целях гарантии и содействия осуществлению прав, изложенных в настоящей Конвенции,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государства-участники оказывают родителям и законным опекунам надлежащую помощь в выполнении ими своих обязанностей по воспитанию детей и обеспечивают развитие сети детских учреждений. </a:t>
            </a:r>
          </a:p>
          <a:p>
            <a:pPr marL="0" indent="363538" algn="just">
              <a:buAutoNum type="alphaLcParenR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Autofit/>
          </a:bodyPr>
          <a:lstStyle/>
          <a:p>
            <a:pPr indent="363538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№273-ФЗ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664296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Статья 44</a:t>
            </a:r>
          </a:p>
          <a:p>
            <a:pPr marL="0" indent="3635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обязаны заложить основы физического,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нравственного и интеллектуального развития личности ребенка.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Autofit/>
          </a:bodyPr>
          <a:lstStyle/>
          <a:p>
            <a:pPr lvl="0" indent="363538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17.10.2013 №1155 «Об утверждении федерального государственного образовательного стандарта дошкольного образования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816424"/>
          </a:xfrm>
        </p:spPr>
        <p:txBody>
          <a:bodyPr>
            <a:normAutofit/>
          </a:bodyPr>
          <a:lstStyle/>
          <a:p>
            <a:pPr marL="0" indent="363538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Пункт 1.6.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 направлен на решение следующих задач:</a:t>
            </a:r>
          </a:p>
          <a:p>
            <a:pPr marL="0" indent="3635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…9)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</a:t>
            </a:r>
          </a:p>
          <a:p>
            <a:pPr marL="0" indent="363538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Пункт 1.7.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 является основой: </a:t>
            </a:r>
          </a:p>
          <a:p>
            <a:pPr marL="0" indent="3635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…6) оказания помощи родителям (законным представителям) в воспитании детей, охране и укреплении их физического и психического здоровья, в развитии индивидуальных способностей и необходимой коррекции нарушений их развития.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068960"/>
            <a:ext cx="79780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4221088"/>
            <a:ext cx="830160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635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Autofit/>
          </a:bodyPr>
          <a:lstStyle/>
          <a:p>
            <a:pPr lvl="0" indent="363538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услуги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дошкольного образовательного учреждения «Детский сад №55 комбинированного вида»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068960"/>
            <a:ext cx="79780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4221088"/>
            <a:ext cx="830160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635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412776"/>
            <a:ext cx="4104456" cy="698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Платные образовательные услуги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780928"/>
            <a:ext cx="367240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Физкультурно-спортивное направление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365104"/>
            <a:ext cx="367240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Художественное направление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4581128"/>
            <a:ext cx="374441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Изостудия «Веселые ладошки» (ранний возраст)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276872"/>
            <a:ext cx="374441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фитнес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2780928"/>
            <a:ext cx="374441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Ритмика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4005064"/>
            <a:ext cx="374441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Веселые бусинки (бисероплетение)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284984"/>
            <a:ext cx="374441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Хореография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5229200"/>
            <a:ext cx="374441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Волшебная школа рисования (дошкольный возраст)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4067944" y="2492896"/>
            <a:ext cx="360040" cy="2160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067944" y="3212976"/>
            <a:ext cx="432048" cy="1440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9952" y="2996952"/>
            <a:ext cx="3600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7" idx="0"/>
          </p:cNvCxnSpPr>
          <p:nvPr/>
        </p:nvCxnSpPr>
        <p:spPr>
          <a:xfrm flipV="1">
            <a:off x="4211960" y="4221088"/>
            <a:ext cx="334380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11960" y="4725144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139952" y="4941168"/>
            <a:ext cx="504056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788024" y="5877272"/>
            <a:ext cx="3744416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Тестопластика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8024" y="6309320"/>
            <a:ext cx="3744416" cy="360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песком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995936" y="5157192"/>
            <a:ext cx="576064" cy="12961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139952" y="5157192"/>
            <a:ext cx="504056" cy="7200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>
            <a:noAutofit/>
          </a:bodyPr>
          <a:lstStyle/>
          <a:p>
            <a:pPr lvl="0" indent="363538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услуги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дошкольного образовательного учреждения «Детский сад №55 комбинированного вида»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068960"/>
            <a:ext cx="79780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4221088"/>
            <a:ext cx="830160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3635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412776"/>
            <a:ext cx="4104456" cy="698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Платные образовательные услуги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573016"/>
            <a:ext cx="3672408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Социально-педагогическое направление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3933056"/>
            <a:ext cx="381642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Школа речевого развития (услуги учителя-логопеда)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2276872"/>
            <a:ext cx="381642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малыш (для детей раннего возраста, не посещающих ДОУ)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3140968"/>
            <a:ext cx="381642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Школа раннего развития (ранний возраст)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4725144"/>
            <a:ext cx="38164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Читай-ка (обучение чтению)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923928" y="2636912"/>
            <a:ext cx="576064" cy="57606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139952" y="3356992"/>
            <a:ext cx="504056" cy="1440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139952" y="3933056"/>
            <a:ext cx="504056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11960" y="4293096"/>
            <a:ext cx="504056" cy="64807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95936" y="4365104"/>
            <a:ext cx="648072" cy="12961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788024" y="5661248"/>
            <a:ext cx="374441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Веселый английский (обучение английскому языку)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19"/>
            <a:ext cx="9144000" cy="686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3420888" cy="1080120"/>
          </a:xfrm>
        </p:spPr>
        <p:txBody>
          <a:bodyPr>
            <a:noAutofit/>
          </a:bodyPr>
          <a:lstStyle/>
          <a:p>
            <a:pPr lvl="0" indent="363538" algn="ctr">
              <a:spcBef>
                <a:spcPts val="60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Дополнительная образовательная услуга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«Детский фитнес»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(для детей 3-5 лет)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работа 2\фото\2015\WP_20150128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1113325" cy="197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user\Documents\работа 2\фото\2015\WP_20150204_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780928"/>
            <a:ext cx="1216674" cy="215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88024" y="188640"/>
            <a:ext cx="36210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«Ритмика» (для детей 5-7 лет)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 descr="G:\4sXMCsFf8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268760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788024" y="3429000"/>
            <a:ext cx="345638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«Хореография» </a:t>
            </a:r>
          </a:p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(для детей 5-7 лет)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3" descr="C:\Users\user\РАБОТА 55\фото\Воспитатель года 2014\IMG_08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725144"/>
            <a:ext cx="2880320" cy="192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19"/>
            <a:ext cx="9144000" cy="6865619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076056" y="332656"/>
            <a:ext cx="3456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«Волшебная школа рисования» </a:t>
            </a:r>
          </a:p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(для детей 4-7 лет)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260648"/>
            <a:ext cx="345638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«Рисование песком» </a:t>
            </a:r>
          </a:p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(для детей 5-7 лет)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 descr="C:\Users\user\Desktop\Кружки\песок\песок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484784"/>
            <a:ext cx="1368152" cy="182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user\Desktop\Кружки\изо\изо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556792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3672408" cy="936104"/>
          </a:xfrm>
        </p:spPr>
        <p:txBody>
          <a:bodyPr>
            <a:noAutofit/>
          </a:bodyPr>
          <a:lstStyle/>
          <a:p>
            <a:pPr lvl="0" indent="363538" algn="ctr">
              <a:spcBef>
                <a:spcPts val="60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Дополнительная образовательная услуга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«Веселые бусинки»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(для детей 5-7 лет)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652120" y="3861048"/>
            <a:ext cx="25922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«Тестопластика» </a:t>
            </a:r>
          </a:p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(для детей 3-7 лет)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" name="Picture 2" descr="C:\Users\user\Desktop\Кружки\тесто\тес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941168"/>
            <a:ext cx="2206930" cy="157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:\бисер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581128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veselyie-rebyata-shablon-prevyu-3-1200x9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19"/>
            <a:ext cx="9144000" cy="6865619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076056" y="332656"/>
            <a:ext cx="34563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«Веселый английский (для детей 5-7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лет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260648"/>
            <a:ext cx="345638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«Читай-ка» </a:t>
            </a:r>
          </a:p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(для детей 4-7 лет)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3672408" cy="936104"/>
          </a:xfrm>
        </p:spPr>
        <p:txBody>
          <a:bodyPr>
            <a:noAutofit/>
          </a:bodyPr>
          <a:lstStyle/>
          <a:p>
            <a:pPr lvl="0" indent="363538" algn="ctr">
              <a:spcBef>
                <a:spcPts val="600"/>
              </a:spcBef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Дополнительная образовательная услуга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«Мой малыш»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(для детей 1-3 лет)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724128" y="3717032"/>
            <a:ext cx="25922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Дополнительная образовательная услуга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Школа речевого развития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</a:p>
          <a:p>
            <a:pPr marL="0" marR="0" lvl="0" indent="3635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(для детей 5-7 лет)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user\Desktop\Кружки\школа речевого развития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97152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Кружки\читайка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3096344" cy="174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Кружки\группа выходного дня\гр вых. дн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509120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user\Desktop\Кружки\английский\англ. яз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484784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810</Words>
  <Application>Microsoft Office PowerPoint</Application>
  <PresentationFormat>Экран (4:3)</PresentationFormat>
  <Paragraphs>121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дошкольное образовательное учреждение  «Детский сад №55 комбинированного вида» г. Ухта, Республика Коми </vt:lpstr>
      <vt:lpstr>Конвенция о правах ребенка  (одобрена Генеральной Ассамблеей ООН 20 ноября 1989 года, вступила в силу для СССР 15 сентября 1990 года ) </vt:lpstr>
      <vt:lpstr>Федеральный закон от 29.12.2012 №273-ФЗ  «Об Образовании в Российской Федерации»</vt:lpstr>
      <vt:lpstr>Приказ Министерства образования и науки РФ от 17.10.2013 №1155 «Об утверждении федерального государственного образовательного стандарта дошкольного образования </vt:lpstr>
      <vt:lpstr>Дополнительные образовательные услуги  Муниципального дошкольного образовательного учреждения «Детский сад №55 комбинированного вида»</vt:lpstr>
      <vt:lpstr>Дополнительные образовательные услуги  Муниципального дошкольного образовательного учреждения «Детский сад №55 комбинированного вида»</vt:lpstr>
      <vt:lpstr>Дополнительная образовательная услуга  «Детский фитнес»  (для детей 3-5 лет)</vt:lpstr>
      <vt:lpstr>Дополнительная образовательная услуга  «Веселые бусинки»  (для детей 5-7 лет)</vt:lpstr>
      <vt:lpstr>Дополнительная образовательная услуга  «Мой малыш»  (для детей 1-3 лет)</vt:lpstr>
      <vt:lpstr>Дополнительные образовательные услуги  Муниципального дошкольного образовательного учреждения «Детский сад №55 комбинированного вида»</vt:lpstr>
      <vt:lpstr>Слайд 11</vt:lpstr>
      <vt:lpstr>Взаимодействие с родителями (законными представителями) воспитанников в рамках дополнительных образовательных услуг </vt:lpstr>
      <vt:lpstr>Дополнительные образовательные услуги  Муниципального дошкольного образовательного учреждения «Детский сад №55 комбинированного вида»</vt:lpstr>
      <vt:lpstr>Охват воспитанников МДОУ «Д/с №55», посещающих дополнительные образовательные услуги </vt:lpstr>
      <vt:lpstr>Организация дополнительных образовательных услуг представляет собой систему, которая позволяет: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«Детский сад №55 комбинированного вида» г. Ухта, Республика Коми </dc:title>
  <dc:creator>user</dc:creator>
  <cp:lastModifiedBy>user</cp:lastModifiedBy>
  <cp:revision>36</cp:revision>
  <dcterms:created xsi:type="dcterms:W3CDTF">2016-03-03T09:57:29Z</dcterms:created>
  <dcterms:modified xsi:type="dcterms:W3CDTF">2016-03-14T05:11:27Z</dcterms:modified>
</cp:coreProperties>
</file>